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71" r:id="rId2"/>
    <p:sldId id="267" r:id="rId3"/>
    <p:sldId id="258" r:id="rId4"/>
    <p:sldId id="263" r:id="rId5"/>
    <p:sldId id="27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081" autoAdjust="0"/>
    <p:restoredTop sz="86444" autoAdjust="0"/>
  </p:normalViewPr>
  <p:slideViewPr>
    <p:cSldViewPr>
      <p:cViewPr varScale="1">
        <p:scale>
          <a:sx n="84" d="100"/>
          <a:sy n="84" d="100"/>
        </p:scale>
        <p:origin x="-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6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324C5-0494-4420-9E88-ED5E1C1E957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52A57-7ED7-4AE6-96D8-939DEC381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52A57-7ED7-4AE6-96D8-939DEC38174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52A57-7ED7-4AE6-96D8-939DEC38174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52A57-7ED7-4AE6-96D8-939DEC38174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52A57-7ED7-4AE6-96D8-939DEC38174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52A57-7ED7-4AE6-96D8-939DEC38174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52A57-7ED7-4AE6-96D8-939DEC38174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52A57-7ED7-4AE6-96D8-939DEC38174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Развитие речи у детей с ОНР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52A57-7ED7-4AE6-96D8-939DEC38174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F07345F-501E-4F3E-A25A-88B9E1FE8625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EF3A66-32FF-4BC0-B049-8FE8F5C02E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ДОУ № 16\Мои рисунки\Коллекция картинок (Microsoft)\01,2 (12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928802"/>
            <a:ext cx="2119997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42918"/>
            <a:ext cx="750099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Семинар – практикум для воспитателей.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500306"/>
            <a:ext cx="6072230" cy="3416320"/>
          </a:xfrm>
          <a:prstGeom prst="rect">
            <a:avLst/>
          </a:prstGeom>
        </p:spPr>
        <p:txBody>
          <a:bodyPr wrap="square">
            <a:spAutoFit/>
            <a:scene3d>
              <a:camera prst="perspectiveHeroicExtremeRightFacing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Развитие  речи детей  с помощью  логопедических  игр</a:t>
            </a:r>
            <a:endParaRPr lang="ru-RU" sz="5400" b="1" dirty="0">
              <a:ln/>
              <a:solidFill>
                <a:schemeClr val="accent3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Picture 9" descr="116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357562"/>
            <a:ext cx="21717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67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771900"/>
            <a:ext cx="2362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642918"/>
            <a:ext cx="778674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 Прекрасная  речь, когда  она  как ручеек  Бежит  среди  камней  чиста, нетороплива. И  ты готов  внимать ее  поток  и  восклицать : </a:t>
            </a:r>
          </a:p>
          <a:p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О!  Как   ты  красива!»					Е. Щукина</a:t>
            </a:r>
          </a:p>
          <a:p>
            <a:r>
              <a:rPr lang="ru-RU" dirty="0" smtClean="0"/>
              <a:t>				</a:t>
            </a:r>
            <a:endParaRPr lang="ru-RU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2" descr="19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533900"/>
            <a:ext cx="21526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357166"/>
            <a:ext cx="78581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Речь 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Наша  речь  -  самостоятельный  вид  речемыслительной  деятельности  человека,  средство  получения  знаний </a:t>
            </a:r>
          </a:p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и  контроля  за   знаниями,  средство  воспитания.</a:t>
            </a:r>
          </a:p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			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115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3714752"/>
            <a:ext cx="16192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14282" y="285728"/>
            <a:ext cx="871543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Особенности речи у детей с ОНР</a:t>
            </a:r>
          </a:p>
          <a:p>
            <a:endParaRPr lang="ru-RU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ru-RU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нарушение    звукопроизношения;	</a:t>
            </a: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скудный   словарный  запас;	      </a:t>
            </a: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неумение  согласовывать  слова  в  предложении ;</a:t>
            </a: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недостаточный  объем механической памяти;</a:t>
            </a: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недоразвитие  всех  форм  мышления;</a:t>
            </a:r>
          </a:p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неумение  связно   говорить.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	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	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			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7290" y="714356"/>
            <a:ext cx="68483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Этапы развития речи: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20840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 формирование  произношения ;</a:t>
            </a:r>
          </a:p>
          <a:p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 развитие    пассивного  и  активного  словаря ;</a:t>
            </a:r>
          </a:p>
          <a:p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 Формирование  фразовой  речи  (построение  предложений) ;                  </a:t>
            </a:r>
          </a:p>
          <a:p>
            <a:pPr>
              <a:buFontTx/>
              <a:buChar char="-"/>
            </a:pP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пересказ, составление рассказа или   сказки,  описание ,  сравнение двух  предметов, диалог   </a:t>
            </a:r>
          </a:p>
          <a:p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 виды  связной  речи.      </a:t>
            </a:r>
          </a:p>
        </p:txBody>
      </p:sp>
      <p:pic>
        <p:nvPicPr>
          <p:cNvPr id="6" name="Picture 6" descr="C:\Documents and Settings\Snoopy\Рабочий стол\72237762_86e0c91bdf7e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643446"/>
            <a:ext cx="1905956" cy="2071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0" descr="k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5072074"/>
            <a:ext cx="3416061" cy="164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642918"/>
            <a:ext cx="82153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Использование творческих методик для развития связной речи у детей с ОНР</a:t>
            </a:r>
          </a:p>
          <a:p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«Учите    ребенка   каким  -  </a:t>
            </a:r>
            <a:r>
              <a:rPr lang="ru-RU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нибудь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неизвестным  ему  пяти  словам  -  он  будет  долго  и  напрасно  мучиться,  но  свяжите  двадцать  таких  слов   с  картинками ,  и  он  усвоит  их  на  лету.» 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К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Д. Ушинский.		                             Творческие   методики :</a:t>
            </a:r>
          </a:p>
          <a:p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работа   с    опорными  картинками	   работа  с  опорными  схемами ;	  мнемотехника .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Виды построения  текста  с  помощью    опорных  картинок    или    схем.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" name="Picture 14" descr="18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214818"/>
            <a:ext cx="2457460" cy="237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/>
          <p:nvPr/>
        </p:nvSpPr>
        <p:spPr>
          <a:xfrm>
            <a:off x="3286116" y="2357430"/>
            <a:ext cx="2643206" cy="2214578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Формирова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ние</a:t>
            </a:r>
            <a:r>
              <a:rPr lang="ru-RU" dirty="0" smtClean="0">
                <a:solidFill>
                  <a:srgbClr val="002060"/>
                </a:solidFill>
              </a:rPr>
              <a:t>   развернутой описательно – повествовательной  речи    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Блок-схема: узел 2"/>
          <p:cNvSpPr/>
          <p:nvPr/>
        </p:nvSpPr>
        <p:spPr>
          <a:xfrm>
            <a:off x="1000100" y="714356"/>
            <a:ext cx="2143140" cy="1785950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rgbClr val="002060"/>
                </a:solidFill>
              </a:rPr>
              <a:t>Описание  предметов и  объектов  с использованием  схем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571472" y="2786058"/>
            <a:ext cx="2071702" cy="1714512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rgbClr val="002060"/>
                </a:solidFill>
              </a:rPr>
              <a:t>Сравнение   предметов и  объектов  с </a:t>
            </a:r>
            <a:r>
              <a:rPr lang="ru-RU" sz="1500" dirty="0" err="1" smtClean="0">
                <a:solidFill>
                  <a:srgbClr val="002060"/>
                </a:solidFill>
              </a:rPr>
              <a:t>использова-нием</a:t>
            </a:r>
            <a:r>
              <a:rPr lang="ru-RU" sz="1500" dirty="0" smtClean="0">
                <a:solidFill>
                  <a:srgbClr val="002060"/>
                </a:solidFill>
              </a:rPr>
              <a:t>  схем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1928794" y="4643446"/>
            <a:ext cx="2143140" cy="1743084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err="1" smtClean="0">
                <a:solidFill>
                  <a:srgbClr val="002060"/>
                </a:solidFill>
              </a:rPr>
              <a:t>Составле</a:t>
            </a:r>
            <a:endParaRPr lang="ru-RU" sz="1500" dirty="0" smtClean="0">
              <a:solidFill>
                <a:srgbClr val="002060"/>
              </a:solidFill>
            </a:endParaRPr>
          </a:p>
          <a:p>
            <a:pPr algn="ctr"/>
            <a:r>
              <a:rPr lang="ru-RU" sz="1500" dirty="0" err="1" smtClean="0">
                <a:solidFill>
                  <a:srgbClr val="002060"/>
                </a:solidFill>
              </a:rPr>
              <a:t>ние</a:t>
            </a:r>
            <a:r>
              <a:rPr lang="ru-RU" sz="1500" dirty="0" smtClean="0">
                <a:solidFill>
                  <a:srgbClr val="002060"/>
                </a:solidFill>
              </a:rPr>
              <a:t>  рассказа  по  сюжетной картинке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3643306" y="357166"/>
            <a:ext cx="2143140" cy="1785950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err="1" smtClean="0">
                <a:solidFill>
                  <a:srgbClr val="002060"/>
                </a:solidFill>
              </a:rPr>
              <a:t>Воспроизве</a:t>
            </a:r>
            <a:endParaRPr lang="ru-RU" sz="1500" dirty="0" smtClean="0">
              <a:solidFill>
                <a:srgbClr val="002060"/>
              </a:solidFill>
            </a:endParaRPr>
          </a:p>
          <a:p>
            <a:pPr algn="ctr"/>
            <a:r>
              <a:rPr lang="ru-RU" sz="1500" dirty="0" err="1" smtClean="0">
                <a:solidFill>
                  <a:srgbClr val="002060"/>
                </a:solidFill>
              </a:rPr>
              <a:t>дение</a:t>
            </a:r>
            <a:r>
              <a:rPr lang="ru-RU" sz="1500" dirty="0" smtClean="0">
                <a:solidFill>
                  <a:srgbClr val="002060"/>
                </a:solidFill>
              </a:rPr>
              <a:t> рассказа, составлен</a:t>
            </a:r>
          </a:p>
          <a:p>
            <a:pPr algn="ctr"/>
            <a:r>
              <a:rPr lang="ru-RU" sz="1500" dirty="0" err="1" smtClean="0">
                <a:solidFill>
                  <a:srgbClr val="002060"/>
                </a:solidFill>
              </a:rPr>
              <a:t>ного</a:t>
            </a:r>
            <a:r>
              <a:rPr lang="ru-RU" sz="1500" dirty="0" smtClean="0">
                <a:solidFill>
                  <a:srgbClr val="002060"/>
                </a:solidFill>
              </a:rPr>
              <a:t>  по демонстрации  действия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6215074" y="785794"/>
            <a:ext cx="2000264" cy="1714512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rgbClr val="002060"/>
                </a:solidFill>
              </a:rPr>
              <a:t>Пересказ  текста с  использованием магнитной доски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6429388" y="2786058"/>
            <a:ext cx="2143140" cy="1785950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rgbClr val="002060"/>
                </a:solidFill>
              </a:rPr>
              <a:t>Пересказ  рассказа  по    серии  сюжетных  картинок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5000628" y="4643446"/>
            <a:ext cx="2071702" cy="1714512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err="1" smtClean="0">
                <a:solidFill>
                  <a:srgbClr val="002060"/>
                </a:solidFill>
              </a:rPr>
              <a:t>Составле</a:t>
            </a:r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dirty="0" err="1" smtClean="0">
                <a:solidFill>
                  <a:srgbClr val="002060"/>
                </a:solidFill>
              </a:rPr>
              <a:t>ние</a:t>
            </a:r>
            <a:r>
              <a:rPr lang="ru-RU" sz="1500" dirty="0" smtClean="0">
                <a:solidFill>
                  <a:srgbClr val="002060"/>
                </a:solidFill>
              </a:rPr>
              <a:t> рассказа  по  серии сюжетных картинок</a:t>
            </a:r>
            <a:endParaRPr lang="ru-RU" sz="1500" dirty="0">
              <a:solidFill>
                <a:srgbClr val="002060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endCxn id="3" idx="5"/>
          </p:cNvCxnSpPr>
          <p:nvPr/>
        </p:nvCxnSpPr>
        <p:spPr>
          <a:xfrm rot="10800000">
            <a:off x="2829384" y="2238760"/>
            <a:ext cx="885360" cy="618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4393405" y="225027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9" idx="3"/>
          </p:cNvCxnSpPr>
          <p:nvPr/>
        </p:nvCxnSpPr>
        <p:spPr>
          <a:xfrm flipV="1">
            <a:off x="5643570" y="2249222"/>
            <a:ext cx="864436" cy="679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0" idx="2"/>
          </p:cNvCxnSpPr>
          <p:nvPr/>
        </p:nvCxnSpPr>
        <p:spPr>
          <a:xfrm>
            <a:off x="5857884" y="3643314"/>
            <a:ext cx="571504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 flipV="1">
            <a:off x="2571736" y="3571876"/>
            <a:ext cx="714380" cy="6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3428992" y="4429132"/>
            <a:ext cx="50006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>
            <a:off x="5357818" y="4286256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" descr="C:\Documents and Settings\Snoopy\Рабочий стол\MOI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24725" y="4929198"/>
            <a:ext cx="18192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" descr="C:\Documents and Settings\Snoopy\Рабочий стол\MOI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461" y="142853"/>
            <a:ext cx="168882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408</TotalTime>
  <Words>247</Words>
  <Application>Microsoft Office PowerPoint</Application>
  <PresentationFormat>Экран (4:3)</PresentationFormat>
  <Paragraphs>50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МБДОУ №16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</cp:lastModifiedBy>
  <cp:revision>49</cp:revision>
  <dcterms:created xsi:type="dcterms:W3CDTF">2012-05-10T11:17:18Z</dcterms:created>
  <dcterms:modified xsi:type="dcterms:W3CDTF">2012-06-05T15:39:53Z</dcterms:modified>
</cp:coreProperties>
</file>